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DD3BA-7268-7F57-6786-CE5F75641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4A6715-694A-5AC4-FBE4-151AD24B4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85106-7905-1308-3468-36705795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DE534-33DE-DAF6-9FEF-8D4B5CBD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3A99D-A014-3142-AC8E-100ECE5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2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590B5-472D-2515-4074-1A55D7FA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B5D6EA-6073-DC9C-4881-A14DAC512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1975C-439F-3516-00C8-EF5854B3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F6025-A093-EFC3-5386-0F9B7FCF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90E04-76C4-8C74-D1EF-162833BC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7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8F3AA2-7E28-6B34-8F1A-E42181D37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E61907-ACCE-C7BA-74E5-EA5A9A0C9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E1516-96A6-4CD7-2827-909FE557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B4570-E2E4-22A5-5692-CD69134E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CCB13-2234-5567-B8AD-C996A50B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1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038C6-9C4C-7E0E-694F-7CAB0CA5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59F3D-9E1B-FF06-CCBA-78BD5C229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C7E7D-7968-7C35-63E9-9A038379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10CBC-EBE8-A477-F34D-989488A0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833C3-EB0E-4905-2181-CCAE8F14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7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9AD27-9CBE-71B0-E031-471B9BB3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13627-EABB-F860-F148-55506D65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8902C-235D-802B-1221-30765147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566D2-E1E2-CBDD-1BE1-9C4FEC6A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13D5B-6D60-148A-C6EB-862A6598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8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D5014-3758-7651-0C5D-D500A82A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097FF-371B-7B9F-37C3-38AD66CE5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2745B-0C62-553E-FEBB-A02283739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31B90-D8E9-221F-E5A5-E5CD8F33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9E1B0B-4A81-8F77-180C-1D5C5163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D0CD7F-2C4B-9717-4330-2F2A6123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1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058FD-FA33-88A4-1A8C-BF2F96F2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F30F5-AB5B-76FD-DCF4-7098CC559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2AEF9F-2336-FFEA-8021-0D2347E1A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C53C87-4EE6-DE03-3340-52C961337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B7915-2B36-1D73-819A-A809C8E8B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1D5750-FC85-068A-A555-21E653FCF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8976AE-2509-1068-572F-1EA3552B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FD9BD9-4BA9-0075-971A-57A51A3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7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744A6-3CC4-6705-B2A9-36C9358B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50AEF8-5087-67F7-83A9-BDD072AA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C45E94-E649-35A1-069E-D711E132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C2656-93DE-2E97-3D67-7DF4D6CE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2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7758DF-BB59-1593-A425-008E9690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CCD8DC-3B22-D958-BA12-9499D614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B0D44-54B7-131F-8D96-4EDB7E49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0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C85C-098D-A0DE-B2E5-FAF04EF2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639C9-B064-B0DD-D04B-A6575D8AC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98C18-E819-3A2B-347A-666EED62E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2564A-F3FF-DBAA-37B8-64D058A4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D99D1-4BDC-4A08-B18D-245BC8E1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0E8F61-3CFA-20DF-E77E-3E4FED7F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6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60AB-01A6-C6DF-44D5-591EF01B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CA7562-581A-EAE3-8FD6-28822AC63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43B90-7355-7F15-A9C0-7980966F7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B4C123-3F6D-4399-BBEE-420BA1AA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C4EB36-0379-B7D3-8597-ED8EEA9EF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9309B-2102-64D1-6732-60F62DAC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6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424A8-46B3-93D9-3E32-6F2202D0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D0A4CB-82EF-60D3-3478-DA4B76C76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3FC04-EAF1-E486-906F-F77548B80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E013-E975-4AB6-AA1F-CD2BB31D7A5D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06B77-E854-2BF8-C8C1-0DAF1D8B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084D6-7AA2-F36C-7A47-5262D250F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1E02-E58A-4DFA-AF28-0904C76C7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9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5E577-8952-E749-EA59-FFED0C61A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D203D1-D836-1EB5-BFA5-D6DA96F1C08B}"/>
              </a:ext>
            </a:extLst>
          </p:cNvPr>
          <p:cNvSpPr/>
          <p:nvPr/>
        </p:nvSpPr>
        <p:spPr>
          <a:xfrm>
            <a:off x="2880000" y="1080000"/>
            <a:ext cx="6480000" cy="468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985DB87-87A0-3595-3993-E6212BC1D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20" y="3825240"/>
            <a:ext cx="6908800" cy="1432559"/>
          </a:xfrm>
        </p:spPr>
        <p:txBody>
          <a:bodyPr>
            <a:normAutofit lnSpcReduction="10000"/>
          </a:bodyPr>
          <a:lstStyle/>
          <a:p>
            <a:r>
              <a:rPr lang="ko-KR" altLang="en-US" sz="3200" b="1" dirty="0"/>
              <a:t>팀 원</a:t>
            </a:r>
            <a:endParaRPr lang="en-US" altLang="ko-KR" sz="3200" b="1" dirty="0"/>
          </a:p>
          <a:p>
            <a:r>
              <a:rPr lang="ko-KR" altLang="en-US" dirty="0">
                <a:ea typeface="HY견고딕" panose="02030600000101010101" pitchFamily="18" charset="-127"/>
              </a:rPr>
              <a:t>허상호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  <a:r>
              <a:rPr lang="ko-KR" altLang="en-US" dirty="0">
                <a:ea typeface="HY견고딕" panose="02030600000101010101" pitchFamily="18" charset="-127"/>
              </a:rPr>
              <a:t>정태영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  <a:r>
              <a:rPr lang="ko-KR" altLang="en-US" dirty="0">
                <a:ea typeface="HY견고딕" panose="02030600000101010101" pitchFamily="18" charset="-127"/>
              </a:rPr>
              <a:t>이용우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</a:p>
          <a:p>
            <a:r>
              <a:rPr lang="ko-KR" altLang="en-US" dirty="0" err="1">
                <a:ea typeface="HY견고딕" panose="02030600000101010101" pitchFamily="18" charset="-127"/>
              </a:rPr>
              <a:t>이재봉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ea typeface="HY견고딕" panose="02030600000101010101" pitchFamily="18" charset="-127"/>
              </a:rPr>
              <a:t>정경훈</a:t>
            </a:r>
            <a:r>
              <a:rPr lang="en-US" altLang="ko-KR" dirty="0">
                <a:ea typeface="HY견고딕" panose="02030600000101010101" pitchFamily="18" charset="-127"/>
              </a:rPr>
              <a:t> </a:t>
            </a:r>
            <a:r>
              <a:rPr lang="ko-KR" altLang="en-US" dirty="0">
                <a:ea typeface="HY견고딕" panose="02030600000101010101" pitchFamily="18" charset="-127"/>
              </a:rPr>
              <a:t>한성준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2B32F9-3117-0033-DA06-A2BF5BC2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17" y="1813561"/>
            <a:ext cx="4621165" cy="1540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93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CC0C89-751A-A61C-5E4C-84BC17794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설명선: 오른쪽 화살표 12">
            <a:extLst>
              <a:ext uri="{FF2B5EF4-FFF2-40B4-BE49-F238E27FC236}">
                <a16:creationId xmlns:a16="http://schemas.microsoft.com/office/drawing/2014/main" id="{AB25688C-7483-15AF-AC94-BDFAC8372E90}"/>
              </a:ext>
            </a:extLst>
          </p:cNvPr>
          <p:cNvSpPr/>
          <p:nvPr/>
        </p:nvSpPr>
        <p:spPr>
          <a:xfrm>
            <a:off x="1280160" y="2072640"/>
            <a:ext cx="4053840" cy="1921502"/>
          </a:xfrm>
          <a:prstGeom prst="rightArrowCallout">
            <a:avLst>
              <a:gd name="adj1" fmla="val 14425"/>
              <a:gd name="adj2" fmla="val 20770"/>
              <a:gd name="adj3" fmla="val 38748"/>
              <a:gd name="adj4" fmla="val 752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62FCFC8-E16C-5676-89BD-409D0A3A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2" y="2216516"/>
            <a:ext cx="2718389" cy="1612168"/>
          </a:xfrm>
        </p:spPr>
      </p:pic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채팅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40081A8-F4EB-1A93-D8E5-FFF1A3F825E4}"/>
              </a:ext>
            </a:extLst>
          </p:cNvPr>
          <p:cNvSpPr/>
          <p:nvPr/>
        </p:nvSpPr>
        <p:spPr>
          <a:xfrm>
            <a:off x="1392932" y="4540702"/>
            <a:ext cx="2838268" cy="1493520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사이드바 좌측 하단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채팅 버튼을 클릭하면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채팅 팝업이 열린다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AF357D9-B84E-C1B1-06C8-9ABC8D25C3C4}"/>
              </a:ext>
            </a:extLst>
          </p:cNvPr>
          <p:cNvSpPr/>
          <p:nvPr/>
        </p:nvSpPr>
        <p:spPr>
          <a:xfrm flipV="1">
            <a:off x="1877780" y="3616960"/>
            <a:ext cx="365760" cy="1162564"/>
          </a:xfrm>
          <a:prstGeom prst="downArrow">
            <a:avLst>
              <a:gd name="adj1" fmla="val 33333"/>
              <a:gd name="adj2" fmla="val 777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A4B320E4-1A23-9518-0382-858177C66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074" y="2072641"/>
            <a:ext cx="2736655" cy="39015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DDA6D4AD-83B1-8581-8B23-567CD400337D}"/>
              </a:ext>
            </a:extLst>
          </p:cNvPr>
          <p:cNvSpPr/>
          <p:nvPr/>
        </p:nvSpPr>
        <p:spPr>
          <a:xfrm>
            <a:off x="8178804" y="2335164"/>
            <a:ext cx="2946396" cy="3486516"/>
          </a:xfrm>
          <a:prstGeom prst="frame">
            <a:avLst>
              <a:gd name="adj1" fmla="val 52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Arial Black"/>
              </a:rPr>
              <a:t>실시간 채팅을</a:t>
            </a:r>
            <a:endParaRPr lang="en-US" altLang="ko-KR" b="1" dirty="0">
              <a:solidFill>
                <a:schemeClr val="tx1"/>
              </a:solidFill>
              <a:latin typeface="Arial Black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rial Black"/>
              </a:rPr>
              <a:t>입력한 뒤 </a:t>
            </a:r>
            <a:r>
              <a:rPr lang="en-US" altLang="ko-KR" b="1" dirty="0">
                <a:solidFill>
                  <a:schemeClr val="tx1"/>
                </a:solidFill>
                <a:latin typeface="Arial Black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Arial Black"/>
              </a:rPr>
              <a:t>시간이</a:t>
            </a:r>
            <a:endParaRPr lang="en-US" altLang="ko-KR" b="1" dirty="0">
              <a:solidFill>
                <a:schemeClr val="tx1"/>
              </a:solidFill>
              <a:latin typeface="Arial Black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rial Black"/>
              </a:rPr>
              <a:t>지나면 채팅이</a:t>
            </a:r>
            <a:endParaRPr lang="en-US" altLang="ko-KR" b="1" dirty="0">
              <a:solidFill>
                <a:schemeClr val="tx1"/>
              </a:solidFill>
              <a:latin typeface="Arial Black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rial Black"/>
              </a:rPr>
              <a:t>사라집니다</a:t>
            </a:r>
            <a:r>
              <a:rPr lang="en-US" altLang="ko-KR" b="1" dirty="0">
                <a:solidFill>
                  <a:schemeClr val="tx1"/>
                </a:solidFill>
                <a:latin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222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02D5D1-F68A-D14A-D3E0-7E94FF2A3E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299576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 페이지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BF61F-A598-179D-AAD6-DCB20886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52" y="2001520"/>
            <a:ext cx="4461916" cy="300874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4FAECF1-6510-D81E-588C-223B4E243EB8}"/>
              </a:ext>
            </a:extLst>
          </p:cNvPr>
          <p:cNvSpPr/>
          <p:nvPr/>
        </p:nvSpPr>
        <p:spPr>
          <a:xfrm>
            <a:off x="5730240" y="2001520"/>
            <a:ext cx="5049520" cy="4026800"/>
          </a:xfrm>
          <a:prstGeom prst="frame">
            <a:avLst>
              <a:gd name="adj1" fmla="val 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회원 수정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탈퇴 버튼이 있고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버튼 클릭 시 해당 페이지로 이동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소셜로그인으로</a:t>
            </a:r>
            <a:r>
              <a:rPr lang="ko-KR" altLang="en-US" sz="2000" dirty="0">
                <a:solidFill>
                  <a:schemeClr val="tx1"/>
                </a:solidFill>
              </a:rPr>
              <a:t> 가입한 사용자는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회원 수정이 제한되고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타인의 마이페이지로 들어가면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개인정보가 </a:t>
            </a:r>
            <a:r>
              <a:rPr lang="en-US" altLang="ko-KR" sz="2000" dirty="0">
                <a:solidFill>
                  <a:schemeClr val="tx1"/>
                </a:solidFill>
              </a:rPr>
              <a:t>******</a:t>
            </a:r>
            <a:r>
              <a:rPr lang="ko-KR" altLang="en-US" sz="2000" dirty="0">
                <a:solidFill>
                  <a:schemeClr val="tx1"/>
                </a:solidFill>
              </a:rPr>
              <a:t>로 표시된다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또한 본인이 커뮤니티에 글을 작성하면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경험치를 쌓아 랭킹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레벨을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올릴 수 있습니다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8BD22-676C-5065-3F0B-27976717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45" y="5101701"/>
            <a:ext cx="3976330" cy="8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메인 페이지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FC94062-EAE7-5B37-9771-8F1CACDD5A57}"/>
              </a:ext>
            </a:extLst>
          </p:cNvPr>
          <p:cNvSpPr/>
          <p:nvPr/>
        </p:nvSpPr>
        <p:spPr>
          <a:xfrm>
            <a:off x="130048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6A4D9B1-B3C5-1CC2-9D7E-7E78DA5D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55" y="1937712"/>
            <a:ext cx="3908987" cy="2637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6D06F58C-B6FB-B7CD-4E09-99535789F449}"/>
              </a:ext>
            </a:extLst>
          </p:cNvPr>
          <p:cNvSpPr/>
          <p:nvPr/>
        </p:nvSpPr>
        <p:spPr>
          <a:xfrm>
            <a:off x="603246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76D7A-94D7-760D-FBA0-0271AD6B1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60" y="2018992"/>
            <a:ext cx="3924340" cy="2465399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8B397E0B-D89F-F5A4-C25F-644DFD5DAFA4}"/>
              </a:ext>
            </a:extLst>
          </p:cNvPr>
          <p:cNvSpPr/>
          <p:nvPr/>
        </p:nvSpPr>
        <p:spPr>
          <a:xfrm>
            <a:off x="1300479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영화에서 크롤링해온 영화의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정보를 출력해 현재 인기있는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영화의 정보를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10F9434-88BF-EA53-8108-AF22117F9537}"/>
              </a:ext>
            </a:extLst>
          </p:cNvPr>
          <p:cNvSpPr/>
          <p:nvPr/>
        </p:nvSpPr>
        <p:spPr>
          <a:xfrm>
            <a:off x="6032460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HOT CLIP </a:t>
            </a:r>
            <a:r>
              <a:rPr lang="ko-KR" altLang="en-US" dirty="0">
                <a:solidFill>
                  <a:schemeClr val="tx1"/>
                </a:solidFill>
              </a:rPr>
              <a:t>영역에는 </a:t>
            </a:r>
            <a:r>
              <a:rPr lang="en-US" altLang="ko-KR" dirty="0">
                <a:solidFill>
                  <a:schemeClr val="tx1"/>
                </a:solidFill>
              </a:rPr>
              <a:t>JAVA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Selenium</a:t>
            </a:r>
            <a:r>
              <a:rPr lang="ko-KR" altLang="en-US" dirty="0">
                <a:solidFill>
                  <a:schemeClr val="tx1"/>
                </a:solidFill>
              </a:rPr>
              <a:t>을 활용해 최신 </a:t>
            </a:r>
            <a:r>
              <a:rPr lang="en-US" altLang="ko-KR" dirty="0">
                <a:solidFill>
                  <a:schemeClr val="tx1"/>
                </a:solidFill>
              </a:rPr>
              <a:t>TOP1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예고편과 정보를 출력했다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8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FC94062-EAE7-5B37-9771-8F1CACDD5A57}"/>
              </a:ext>
            </a:extLst>
          </p:cNvPr>
          <p:cNvSpPr/>
          <p:nvPr/>
        </p:nvSpPr>
        <p:spPr>
          <a:xfrm>
            <a:off x="130048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6D06F58C-B6FB-B7CD-4E09-99535789F449}"/>
              </a:ext>
            </a:extLst>
          </p:cNvPr>
          <p:cNvSpPr/>
          <p:nvPr/>
        </p:nvSpPr>
        <p:spPr>
          <a:xfrm>
            <a:off x="603246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8B397E0B-D89F-F5A4-C25F-644DFD5DAFA4}"/>
              </a:ext>
            </a:extLst>
          </p:cNvPr>
          <p:cNvSpPr/>
          <p:nvPr/>
        </p:nvSpPr>
        <p:spPr>
          <a:xfrm>
            <a:off x="1300479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글을 쓰면 게시판에서 조회할 수 있고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추천 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조회 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최신 순으로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나열 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10F9434-88BF-EA53-8108-AF22117F9537}"/>
              </a:ext>
            </a:extLst>
          </p:cNvPr>
          <p:cNvSpPr/>
          <p:nvPr/>
        </p:nvSpPr>
        <p:spPr>
          <a:xfrm>
            <a:off x="6032460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 글을 작성할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ckEditor</a:t>
            </a:r>
            <a:r>
              <a:rPr lang="ko-KR" altLang="en-US" dirty="0">
                <a:solidFill>
                  <a:schemeClr val="tx1"/>
                </a:solidFill>
              </a:rPr>
              <a:t> 라이브러리를 활용해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글꼴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서식등을</a:t>
            </a:r>
            <a:r>
              <a:rPr lang="ko-KR" altLang="en-US" dirty="0">
                <a:solidFill>
                  <a:schemeClr val="tx1"/>
                </a:solidFill>
              </a:rPr>
              <a:t> 이용할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E18DD-BD1B-677F-6F5E-48FD6647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4" y="1896528"/>
            <a:ext cx="3831746" cy="265247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40EB39-ABFC-72DD-40BC-0B02E696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59" y="1914263"/>
            <a:ext cx="4006681" cy="269696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4379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커뮤니티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FC94062-EAE7-5B37-9771-8F1CACDD5A57}"/>
              </a:ext>
            </a:extLst>
          </p:cNvPr>
          <p:cNvSpPr/>
          <p:nvPr/>
        </p:nvSpPr>
        <p:spPr>
          <a:xfrm>
            <a:off x="130048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6D06F58C-B6FB-B7CD-4E09-99535789F449}"/>
              </a:ext>
            </a:extLst>
          </p:cNvPr>
          <p:cNvSpPr/>
          <p:nvPr/>
        </p:nvSpPr>
        <p:spPr>
          <a:xfrm>
            <a:off x="603246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8B397E0B-D89F-F5A4-C25F-644DFD5DAFA4}"/>
              </a:ext>
            </a:extLst>
          </p:cNvPr>
          <p:cNvSpPr/>
          <p:nvPr/>
        </p:nvSpPr>
        <p:spPr>
          <a:xfrm>
            <a:off x="1300479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게시글을 조회해서 읽는 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하단에 </a:t>
            </a:r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이용해 구현한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댓글을 작성할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10F9434-88BF-EA53-8108-AF22117F9537}"/>
              </a:ext>
            </a:extLst>
          </p:cNvPr>
          <p:cNvSpPr/>
          <p:nvPr/>
        </p:nvSpPr>
        <p:spPr>
          <a:xfrm>
            <a:off x="6032460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회원일 때는 랜덤으로 부여된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고유 아이디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비회원일 땐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주소를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이용해 좋아요 기능 구현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90D6564-7F7B-FA16-748E-DDF6A064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86" y="2165256"/>
            <a:ext cx="3977123" cy="21820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08EAC-706B-2FB4-6417-D4C80A0E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89" y="2034106"/>
            <a:ext cx="3789680" cy="24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박스오피스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60B1941-7CA8-90AB-3135-F07798F8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82" y="1783712"/>
            <a:ext cx="4479458" cy="42411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C080EBF4-5C18-7E6B-20AA-95EB17FF8204}"/>
              </a:ext>
            </a:extLst>
          </p:cNvPr>
          <p:cNvSpPr/>
          <p:nvPr/>
        </p:nvSpPr>
        <p:spPr>
          <a:xfrm>
            <a:off x="5730240" y="2001520"/>
            <a:ext cx="5049520" cy="4026800"/>
          </a:xfrm>
          <a:prstGeom prst="frame">
            <a:avLst>
              <a:gd name="adj1" fmla="val 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Jsoup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라이브러리를 활용하여 다음 영화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박스오피스 정보를 크롤링하여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지난년도는</a:t>
            </a:r>
            <a:r>
              <a:rPr lang="ko-KR" altLang="en-US" sz="2000" dirty="0">
                <a:solidFill>
                  <a:schemeClr val="tx1"/>
                </a:solidFill>
              </a:rPr>
              <a:t> 연도별로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2023</a:t>
            </a:r>
            <a:r>
              <a:rPr lang="ko-KR" altLang="en-US" sz="2000" dirty="0">
                <a:solidFill>
                  <a:schemeClr val="tx1"/>
                </a:solidFill>
              </a:rPr>
              <a:t>년은 월별로 박스오피스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연도 별 인기 순위를 확인할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영상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FC94062-EAE7-5B37-9771-8F1CACDD5A57}"/>
              </a:ext>
            </a:extLst>
          </p:cNvPr>
          <p:cNvSpPr/>
          <p:nvPr/>
        </p:nvSpPr>
        <p:spPr>
          <a:xfrm>
            <a:off x="130048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6D06F58C-B6FB-B7CD-4E09-99535789F449}"/>
              </a:ext>
            </a:extLst>
          </p:cNvPr>
          <p:cNvSpPr/>
          <p:nvPr/>
        </p:nvSpPr>
        <p:spPr>
          <a:xfrm>
            <a:off x="6032460" y="1808480"/>
            <a:ext cx="4381539" cy="2895600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8B397E0B-D89F-F5A4-C25F-644DFD5DAFA4}"/>
              </a:ext>
            </a:extLst>
          </p:cNvPr>
          <p:cNvSpPr/>
          <p:nvPr/>
        </p:nvSpPr>
        <p:spPr>
          <a:xfrm>
            <a:off x="1300479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Jsoup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라이브러리를 활용해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예고편 저장소의 최신예고편을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크롤링해서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10F9434-88BF-EA53-8108-AF22117F9537}"/>
              </a:ext>
            </a:extLst>
          </p:cNvPr>
          <p:cNvSpPr/>
          <p:nvPr/>
        </p:nvSpPr>
        <p:spPr>
          <a:xfrm>
            <a:off x="6032460" y="4897120"/>
            <a:ext cx="4381538" cy="133010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Jsoup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라이브러리를 활용해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다음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동영상의 장르별 영화를 검색했을 때 정보를 크롤링해서 보여줍니다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F6ED80-850C-6E4B-AFB0-C6D33D45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86" y="1990828"/>
            <a:ext cx="3794073" cy="2528292"/>
          </a:xfrm>
          <a:prstGeom prst="rect">
            <a:avLst/>
          </a:prstGeom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6D39E4A3-063B-EB8C-335F-1EA05AD2F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62" y="1990828"/>
            <a:ext cx="3857717" cy="252829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479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77E996-FF0C-2725-B5A0-A79FC4A05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5A0F15-A047-7FC4-D667-20E6FEE7C67D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3C2B7DB9-04AF-6D49-663A-92DA318C17E4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설명선: 굽은 이중선(테두리 및 강조선) 3">
            <a:extLst>
              <a:ext uri="{FF2B5EF4-FFF2-40B4-BE49-F238E27FC236}">
                <a16:creationId xmlns:a16="http://schemas.microsoft.com/office/drawing/2014/main" id="{B8376E77-00E5-0CCB-D469-4C68755FAB43}"/>
              </a:ext>
            </a:extLst>
          </p:cNvPr>
          <p:cNvSpPr/>
          <p:nvPr/>
        </p:nvSpPr>
        <p:spPr>
          <a:xfrm>
            <a:off x="672000" y="378000"/>
            <a:ext cx="300592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극장 검색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94DA6D5-3803-3C05-A87E-B10ED67164E2}"/>
              </a:ext>
            </a:extLst>
          </p:cNvPr>
          <p:cNvSpPr/>
          <p:nvPr/>
        </p:nvSpPr>
        <p:spPr>
          <a:xfrm>
            <a:off x="5730240" y="2001520"/>
            <a:ext cx="5049520" cy="4026800"/>
          </a:xfrm>
          <a:prstGeom prst="frame">
            <a:avLst>
              <a:gd name="adj1" fmla="val 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KAKAO </a:t>
            </a:r>
            <a:r>
              <a:rPr lang="ko-KR" altLang="en-US" sz="2000" dirty="0">
                <a:solidFill>
                  <a:schemeClr val="tx1"/>
                </a:solidFill>
              </a:rPr>
              <a:t>지도 </a:t>
            </a:r>
            <a:r>
              <a:rPr lang="en-US" altLang="ko-KR" sz="2000" dirty="0">
                <a:solidFill>
                  <a:schemeClr val="tx1"/>
                </a:solidFill>
              </a:rPr>
              <a:t>JavaScript API </a:t>
            </a:r>
            <a:r>
              <a:rPr lang="ko-KR" altLang="en-US" sz="2000" dirty="0">
                <a:solidFill>
                  <a:schemeClr val="tx1"/>
                </a:solidFill>
              </a:rPr>
              <a:t>키를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발급받아 지도를 생성하고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위치 가져오기 버튼을 클릭하면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위치에 마커가 찍히고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검색을 이용해 극장을 검색하면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키워드를 통해 그에 관련된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극장 위치에 마커를 찍어줍니다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54EFF05-2C23-B7AF-E224-71CF2652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0" y="2519680"/>
            <a:ext cx="4545061" cy="27228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069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991B243-4093-CD57-53AF-7EBF9B33C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느낀 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51678-BD5A-249F-4133-3592F9169625}"/>
              </a:ext>
            </a:extLst>
          </p:cNvPr>
          <p:cNvSpPr txBox="1"/>
          <p:nvPr/>
        </p:nvSpPr>
        <p:spPr>
          <a:xfrm>
            <a:off x="1783080" y="3221336"/>
            <a:ext cx="8625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 프로젝트가 끝난 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성공적으로 완수한 뿌듯함과 함께 새로운 것을 배우고 성장한 느낌을 받았습니다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하지만 동시에 더 나은 결과물을 만들어내기 위해 더 많은 노력과 협업이 필요하다는 것을 </a:t>
            </a:r>
            <a:r>
              <a:rPr lang="ko-KR" altLang="en-US" sz="2000" b="1" dirty="0" err="1"/>
              <a:t>깨달았습니다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이를 토대로 앞으로의 프로젝트에서는 보다 효과적인 협업과 계획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그리고 문제 해결 능력을 더욱 강화해야 한다는 생각이 들었습니다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995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5E577-8952-E749-EA59-FFED0C61A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D203D1-D836-1EB5-BFA5-D6DA96F1C08B}"/>
              </a:ext>
            </a:extLst>
          </p:cNvPr>
          <p:cNvSpPr/>
          <p:nvPr/>
        </p:nvSpPr>
        <p:spPr>
          <a:xfrm>
            <a:off x="2880000" y="1080000"/>
            <a:ext cx="6480000" cy="468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985DB87-87A0-3595-3993-E6212BC1D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20" y="3825240"/>
            <a:ext cx="6908800" cy="1432559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a typeface="HY견고딕" panose="02030600000101010101" pitchFamily="18" charset="-127"/>
              </a:rPr>
              <a:t>수고 하셨습니다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ea typeface="HY견고딕" panose="02030600000101010101" pitchFamily="18" charset="-127"/>
              </a:rPr>
              <a:t>.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2B32F9-3117-0033-DA06-A2BF5BC2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17" y="1813561"/>
            <a:ext cx="4621165" cy="1540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399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73481A-8D09-1246-64F0-586F00E852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98586EE0-812A-3869-A4C3-EC11E057CC80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0AB250-F30B-8F7C-07C6-1761A9D36901}"/>
              </a:ext>
            </a:extLst>
          </p:cNvPr>
          <p:cNvGrpSpPr/>
          <p:nvPr/>
        </p:nvGrpSpPr>
        <p:grpSpPr>
          <a:xfrm>
            <a:off x="1066800" y="1767839"/>
            <a:ext cx="9829800" cy="1127761"/>
            <a:chOff x="1066800" y="1767840"/>
            <a:chExt cx="9829800" cy="838201"/>
          </a:xfrm>
        </p:grpSpPr>
        <p:sp>
          <p:nvSpPr>
            <p:cNvPr id="6" name="사각형: 잘린 한쪽 모서리 5">
              <a:extLst>
                <a:ext uri="{FF2B5EF4-FFF2-40B4-BE49-F238E27FC236}">
                  <a16:creationId xmlns:a16="http://schemas.microsoft.com/office/drawing/2014/main" id="{2E4BB912-03DA-1B98-3A72-DC7A9D9EAF01}"/>
                </a:ext>
              </a:extLst>
            </p:cNvPr>
            <p:cNvSpPr/>
            <p:nvPr/>
          </p:nvSpPr>
          <p:spPr>
            <a:xfrm>
              <a:off x="2388960" y="1782943"/>
              <a:ext cx="8507640" cy="823098"/>
            </a:xfrm>
            <a:prstGeom prst="snip1Rect">
              <a:avLst>
                <a:gd name="adj" fmla="val 47576"/>
              </a:avLst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	</a:t>
              </a:r>
              <a:r>
                <a:rPr lang="ko-KR" altLang="en-US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개발 목적과 개발 환경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29EFB4-0022-AF43-2B1D-37CDF2B997A9}"/>
                </a:ext>
              </a:extLst>
            </p:cNvPr>
            <p:cNvSpPr/>
            <p:nvPr/>
          </p:nvSpPr>
          <p:spPr>
            <a:xfrm>
              <a:off x="1066800" y="1767840"/>
              <a:ext cx="132216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E9BB19-D4D2-4CAB-4897-DD6947718791}"/>
              </a:ext>
            </a:extLst>
          </p:cNvPr>
          <p:cNvGrpSpPr/>
          <p:nvPr/>
        </p:nvGrpSpPr>
        <p:grpSpPr>
          <a:xfrm>
            <a:off x="1066800" y="3396120"/>
            <a:ext cx="9829800" cy="1127760"/>
            <a:chOff x="1066800" y="1767840"/>
            <a:chExt cx="9829800" cy="838200"/>
          </a:xfrm>
        </p:grpSpPr>
        <p:sp>
          <p:nvSpPr>
            <p:cNvPr id="31" name="사각형: 잘린 한쪽 모서리 30">
              <a:extLst>
                <a:ext uri="{FF2B5EF4-FFF2-40B4-BE49-F238E27FC236}">
                  <a16:creationId xmlns:a16="http://schemas.microsoft.com/office/drawing/2014/main" id="{7CE7548C-EFA8-07B5-870D-4CED53A61999}"/>
                </a:ext>
              </a:extLst>
            </p:cNvPr>
            <p:cNvSpPr/>
            <p:nvPr/>
          </p:nvSpPr>
          <p:spPr>
            <a:xfrm>
              <a:off x="2388960" y="1767840"/>
              <a:ext cx="8507640" cy="838200"/>
            </a:xfrm>
            <a:prstGeom prst="snip1Rect">
              <a:avLst>
                <a:gd name="adj" fmla="val 47576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	</a:t>
              </a:r>
              <a:r>
                <a:rPr lang="ko-KR" altLang="en-US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주요 기능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F23A600-DE0A-8591-5BFD-98FDC8CDC343}"/>
                </a:ext>
              </a:extLst>
            </p:cNvPr>
            <p:cNvSpPr/>
            <p:nvPr/>
          </p:nvSpPr>
          <p:spPr>
            <a:xfrm>
              <a:off x="1066800" y="1767840"/>
              <a:ext cx="132216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024B7E-B544-AEF3-859A-6DF3DD95BBC7}"/>
              </a:ext>
            </a:extLst>
          </p:cNvPr>
          <p:cNvGrpSpPr/>
          <p:nvPr/>
        </p:nvGrpSpPr>
        <p:grpSpPr>
          <a:xfrm>
            <a:off x="1066800" y="5014380"/>
            <a:ext cx="9829800" cy="1127760"/>
            <a:chOff x="1066800" y="1767840"/>
            <a:chExt cx="9829800" cy="838200"/>
          </a:xfrm>
        </p:grpSpPr>
        <p:sp>
          <p:nvSpPr>
            <p:cNvPr id="34" name="사각형: 잘린 한쪽 모서리 33">
              <a:extLst>
                <a:ext uri="{FF2B5EF4-FFF2-40B4-BE49-F238E27FC236}">
                  <a16:creationId xmlns:a16="http://schemas.microsoft.com/office/drawing/2014/main" id="{DE4D338E-88EA-85B8-DEEC-FC0C6E234363}"/>
                </a:ext>
              </a:extLst>
            </p:cNvPr>
            <p:cNvSpPr/>
            <p:nvPr/>
          </p:nvSpPr>
          <p:spPr>
            <a:xfrm>
              <a:off x="2388960" y="1767840"/>
              <a:ext cx="8507640" cy="838200"/>
            </a:xfrm>
            <a:prstGeom prst="snip1Rect">
              <a:avLst>
                <a:gd name="adj" fmla="val 47576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	</a:t>
              </a:r>
              <a:r>
                <a:rPr lang="ko-KR" altLang="en-US" sz="3600" b="1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프로젝트를 하고 느낀 점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CC1451-DBEC-DF9C-C54F-A73FAC126EFD}"/>
                </a:ext>
              </a:extLst>
            </p:cNvPr>
            <p:cNvSpPr/>
            <p:nvPr/>
          </p:nvSpPr>
          <p:spPr>
            <a:xfrm>
              <a:off x="1066800" y="1767840"/>
              <a:ext cx="132216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1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991B243-4093-CD57-53AF-7EBF9B33CC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 목적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</a:rPr>
              <a:t>최근 영화 관련 서비스</a:t>
            </a:r>
            <a:r>
              <a:rPr lang="en-US" altLang="ko-KR" sz="2800" dirty="0">
                <a:solidFill>
                  <a:schemeClr val="tx1"/>
                </a:solidFill>
              </a:rPr>
              <a:t>(OTT </a:t>
            </a:r>
            <a:r>
              <a:rPr lang="ko-KR" altLang="en-US" sz="2800" dirty="0">
                <a:solidFill>
                  <a:schemeClr val="tx1"/>
                </a:solidFill>
              </a:rPr>
              <a:t>시장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r>
              <a:rPr lang="ko-KR" altLang="en-US" sz="2800" dirty="0">
                <a:solidFill>
                  <a:schemeClr val="tx1"/>
                </a:solidFill>
              </a:rPr>
              <a:t>가 매우 활발한 추세로 대중의 관심이 많다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pPr marL="971550" lvl="1" indent="-514350">
              <a:buAutoNum type="arabicPeriod"/>
            </a:pPr>
            <a:endParaRPr lang="en-US" altLang="ko-KR" sz="2800" dirty="0">
              <a:solidFill>
                <a:schemeClr val="tx1"/>
              </a:solidFill>
            </a:endParaRPr>
          </a:p>
          <a:p>
            <a:pPr marL="971550" lvl="1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</a:rPr>
              <a:t>기존의 커뮤니티</a:t>
            </a:r>
            <a:r>
              <a:rPr lang="en-US" altLang="ko-KR" sz="2800" dirty="0">
                <a:solidFill>
                  <a:schemeClr val="tx1"/>
                </a:solidFill>
              </a:rPr>
              <a:t>( </a:t>
            </a:r>
            <a:r>
              <a:rPr lang="en-US" altLang="ko-KR" sz="2800" dirty="0" err="1">
                <a:solidFill>
                  <a:schemeClr val="tx1"/>
                </a:solidFill>
              </a:rPr>
              <a:t>DCinside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</a:rPr>
              <a:t>에펨코리아</a:t>
            </a:r>
            <a:r>
              <a:rPr lang="ko-KR" altLang="en-US" sz="2800" dirty="0">
                <a:solidFill>
                  <a:schemeClr val="tx1"/>
                </a:solidFill>
              </a:rPr>
              <a:t> 등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  <a:r>
              <a:rPr lang="ko-KR" altLang="en-US" sz="2800" dirty="0">
                <a:solidFill>
                  <a:schemeClr val="tx1"/>
                </a:solidFill>
              </a:rPr>
              <a:t>는 비회원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</a:rPr>
              <a:t>	</a:t>
            </a:r>
            <a:r>
              <a:rPr lang="ko-KR" altLang="en-US" sz="2800" dirty="0">
                <a:solidFill>
                  <a:schemeClr val="tx1"/>
                </a:solidFill>
              </a:rPr>
              <a:t>유저 중심으로 운영되고 있다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3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C42BEA-EBE5-B038-EC99-BC4890866E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 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ko-KR" altLang="en-US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프로그래밍 언어</a:t>
            </a:r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IDE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DB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7AA5FD-30AE-F8CE-35EE-324D7521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6" y="2345618"/>
            <a:ext cx="484130" cy="9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79A71B-F4FE-B894-7C72-9CA60B89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22" y="2396633"/>
            <a:ext cx="636263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5D188F-307C-A405-BB2E-B3C2747BD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46" y="2445779"/>
            <a:ext cx="1655173" cy="9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22EED1-990C-1A67-8F2A-0885389C0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59" y="2445779"/>
            <a:ext cx="1425096" cy="720000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F21F77-D479-A076-A276-E666CCF14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4225698"/>
            <a:ext cx="2302359" cy="5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AA62B0-F3D3-B51E-63FE-AA608F3F5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81" y="4176118"/>
            <a:ext cx="1541017" cy="56725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B8E19-7253-B6E9-3C52-26BA32A1A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5462352"/>
            <a:ext cx="2627758" cy="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472CC4-D448-B984-E8FF-7C636961BC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 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API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Library 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r>
              <a:rPr lang="en-US" altLang="ko-KR" sz="2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Server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C32DA6-2B46-3456-2163-E6C9AB03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33" y="2414589"/>
            <a:ext cx="2115247" cy="574291"/>
          </a:xfrm>
          <a:prstGeom prst="rect">
            <a:avLst/>
          </a:prstGeom>
          <a:ln w="9525">
            <a:solidFill>
              <a:schemeClr val="dk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EBE71A-2F06-675F-7319-2B814B96F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115" y="2354212"/>
            <a:ext cx="510830" cy="6346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E26CFC-1336-CABA-58B2-0D370A46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653" y="2414588"/>
            <a:ext cx="604543" cy="574291"/>
          </a:xfrm>
          <a:prstGeom prst="rect">
            <a:avLst/>
          </a:prstGeom>
          <a:ln w="9525">
            <a:solidFill>
              <a:schemeClr val="dk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BB7CA5-0619-A478-516C-C8F600FFA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399" y="4032173"/>
            <a:ext cx="1324139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A28544-B537-17CA-26DF-742B11CDB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40" y="3943217"/>
            <a:ext cx="1808266" cy="9832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3B81ED-EE79-0C85-6129-667A83AAB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948" y="4074840"/>
            <a:ext cx="2485780" cy="6346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C47F0F-8A4A-D1BF-BF2C-FB72E7EAC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256" y="4074840"/>
            <a:ext cx="1395142" cy="720000"/>
          </a:xfrm>
          <a:prstGeom prst="rect">
            <a:avLst/>
          </a:prstGeom>
          <a:ln>
            <a:solidFill>
              <a:srgbClr val="2E2E2E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47FBD3-4AB3-3440-FE2F-4CEF333CA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6633" y="4077439"/>
            <a:ext cx="753981" cy="720000"/>
          </a:xfrm>
          <a:prstGeom prst="rect">
            <a:avLst/>
          </a:prstGeom>
          <a:ln>
            <a:solidFill>
              <a:srgbClr val="2E2E2E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34A5FB-FEE6-F3C0-4D87-CEC796335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2368" y="5386881"/>
            <a:ext cx="1994059" cy="550847"/>
          </a:xfrm>
          <a:prstGeom prst="rect">
            <a:avLst/>
          </a:prstGeom>
          <a:ln>
            <a:solidFill>
              <a:srgbClr val="2E2E2E"/>
            </a:solidFill>
          </a:ln>
        </p:spPr>
      </p:pic>
    </p:spTree>
    <p:extLst>
      <p:ext uri="{BB962C8B-B14F-4D97-AF65-F5344CB8AC3E}">
        <p14:creationId xmlns:p14="http://schemas.microsoft.com/office/powerpoint/2010/main" val="398740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5A83-DBB5-84B9-B4BD-BCECA24E03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레이아웃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A7EEF6-8EB1-53D0-6467-EA28389C8C7A}"/>
              </a:ext>
            </a:extLst>
          </p:cNvPr>
          <p:cNvGrpSpPr/>
          <p:nvPr/>
        </p:nvGrpSpPr>
        <p:grpSpPr>
          <a:xfrm>
            <a:off x="1175567" y="1835499"/>
            <a:ext cx="6232230" cy="4322232"/>
            <a:chOff x="1175567" y="1847074"/>
            <a:chExt cx="5164694" cy="36460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659EED-69C3-B2C3-22DC-B36C980A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5567" y="1847074"/>
              <a:ext cx="809175" cy="3646013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F9D552-D50B-B4BE-7334-BDACD43E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5614" y="1847074"/>
              <a:ext cx="4274647" cy="28800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C1B2B2-D8FE-4A7D-D8DC-7F0069F2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6338" y="4799561"/>
              <a:ext cx="4273200" cy="6837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12" name="액자 11">
            <a:extLst>
              <a:ext uri="{FF2B5EF4-FFF2-40B4-BE49-F238E27FC236}">
                <a16:creationId xmlns:a16="http://schemas.microsoft.com/office/drawing/2014/main" id="{777D6B29-9318-C219-4AAA-BE7AF664E175}"/>
              </a:ext>
            </a:extLst>
          </p:cNvPr>
          <p:cNvSpPr/>
          <p:nvPr/>
        </p:nvSpPr>
        <p:spPr>
          <a:xfrm>
            <a:off x="7528560" y="2072640"/>
            <a:ext cx="3190240" cy="1127760"/>
          </a:xfrm>
          <a:prstGeom prst="frame">
            <a:avLst>
              <a:gd name="adj1" fmla="val 3409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SIDE BAR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3A23CE8-CAA8-EE4E-25FA-C71A1A29B3F1}"/>
              </a:ext>
            </a:extLst>
          </p:cNvPr>
          <p:cNvSpPr/>
          <p:nvPr/>
        </p:nvSpPr>
        <p:spPr>
          <a:xfrm>
            <a:off x="7528560" y="3413720"/>
            <a:ext cx="3190240" cy="1127760"/>
          </a:xfrm>
          <a:prstGeom prst="frame">
            <a:avLst>
              <a:gd name="adj1" fmla="val 340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CENTER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31D9829C-BD74-FCBC-64D8-49C247205743}"/>
              </a:ext>
            </a:extLst>
          </p:cNvPr>
          <p:cNvSpPr/>
          <p:nvPr/>
        </p:nvSpPr>
        <p:spPr>
          <a:xfrm>
            <a:off x="7528560" y="4754800"/>
            <a:ext cx="3190240" cy="1127760"/>
          </a:xfrm>
          <a:prstGeom prst="frame">
            <a:avLst>
              <a:gd name="adj1" fmla="val 340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BOTTOM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래픽 32" descr="배지 1 단색으로 채워진">
            <a:extLst>
              <a:ext uri="{FF2B5EF4-FFF2-40B4-BE49-F238E27FC236}">
                <a16:creationId xmlns:a16="http://schemas.microsoft.com/office/drawing/2014/main" id="{C802DDDD-3972-FD61-2438-7D55C64FC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0708" y="3681084"/>
            <a:ext cx="636915" cy="636915"/>
          </a:xfrm>
          <a:prstGeom prst="rect">
            <a:avLst/>
          </a:prstGeom>
        </p:spPr>
      </p:pic>
      <p:pic>
        <p:nvPicPr>
          <p:cNvPr id="34" name="그래픽 33" descr="배지 1 단색으로 채워진">
            <a:extLst>
              <a:ext uri="{FF2B5EF4-FFF2-40B4-BE49-F238E27FC236}">
                <a16:creationId xmlns:a16="http://schemas.microsoft.com/office/drawing/2014/main" id="{9EF4DE03-D125-C9A6-1B10-859C2C0C7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0177" y="2315108"/>
            <a:ext cx="636915" cy="636915"/>
          </a:xfrm>
          <a:prstGeom prst="rect">
            <a:avLst/>
          </a:prstGeom>
        </p:spPr>
      </p:pic>
      <p:pic>
        <p:nvPicPr>
          <p:cNvPr id="37" name="그래픽 36" descr="배지 단색으로 채워진">
            <a:extLst>
              <a:ext uri="{FF2B5EF4-FFF2-40B4-BE49-F238E27FC236}">
                <a16:creationId xmlns:a16="http://schemas.microsoft.com/office/drawing/2014/main" id="{38649D85-2120-3A67-5984-3AAD018D9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5636" y="3187931"/>
            <a:ext cx="709284" cy="709284"/>
          </a:xfrm>
          <a:prstGeom prst="rect">
            <a:avLst/>
          </a:prstGeom>
        </p:spPr>
      </p:pic>
      <p:pic>
        <p:nvPicPr>
          <p:cNvPr id="39" name="그래픽 38" descr="배지 3 단색으로 채워진">
            <a:extLst>
              <a:ext uri="{FF2B5EF4-FFF2-40B4-BE49-F238E27FC236}">
                <a16:creationId xmlns:a16="http://schemas.microsoft.com/office/drawing/2014/main" id="{199EE5F6-5900-8F7D-CA7D-78E49A4929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3822" y="5418000"/>
            <a:ext cx="632913" cy="632913"/>
          </a:xfrm>
          <a:prstGeom prst="rect">
            <a:avLst/>
          </a:prstGeom>
        </p:spPr>
      </p:pic>
      <p:pic>
        <p:nvPicPr>
          <p:cNvPr id="40" name="그래픽 39" descr="배지 단색으로 채워진">
            <a:extLst>
              <a:ext uri="{FF2B5EF4-FFF2-40B4-BE49-F238E27FC236}">
                <a16:creationId xmlns:a16="http://schemas.microsoft.com/office/drawing/2014/main" id="{97948F61-30BA-F91F-3FAD-6B332041B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3992" y="3638238"/>
            <a:ext cx="709284" cy="709284"/>
          </a:xfrm>
          <a:prstGeom prst="rect">
            <a:avLst/>
          </a:prstGeom>
        </p:spPr>
      </p:pic>
      <p:pic>
        <p:nvPicPr>
          <p:cNvPr id="41" name="그래픽 40" descr="배지 3 단색으로 채워진">
            <a:extLst>
              <a:ext uri="{FF2B5EF4-FFF2-40B4-BE49-F238E27FC236}">
                <a16:creationId xmlns:a16="http://schemas.microsoft.com/office/drawing/2014/main" id="{C1A5E689-E9F9-E8CF-B494-1F4C20F815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4179" y="5002223"/>
            <a:ext cx="632913" cy="6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64B50A-8B72-0F5E-A6C0-19091F1776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설명선: 굽은 이중선(테두리 및 강조선) 35">
            <a:extLst>
              <a:ext uri="{FF2B5EF4-FFF2-40B4-BE49-F238E27FC236}">
                <a16:creationId xmlns:a16="http://schemas.microsoft.com/office/drawing/2014/main" id="{2D943D15-014C-D9E2-38BF-9E0AD8F4871C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사이드 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FD4ED7-2EBB-2B0E-68A2-41C8DBCF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0" y="1830864"/>
            <a:ext cx="1863698" cy="4100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0DE4A5-755A-F726-DC4F-709DE140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315" y="1830864"/>
            <a:ext cx="2025922" cy="41001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09B0E6-644F-8FDC-718F-0C3827A5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693" y="1830865"/>
            <a:ext cx="1409897" cy="425826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A6C0FA5B-118A-E07D-A92B-16EFC10D8D39}"/>
              </a:ext>
            </a:extLst>
          </p:cNvPr>
          <p:cNvSpPr/>
          <p:nvPr/>
        </p:nvSpPr>
        <p:spPr>
          <a:xfrm>
            <a:off x="5181600" y="1981200"/>
            <a:ext cx="3721313" cy="1778000"/>
          </a:xfrm>
          <a:prstGeom prst="frame">
            <a:avLst>
              <a:gd name="adj1" fmla="val 5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사이드 바 상단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로그아웃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마이페이지가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있으며 회원 등급에 따른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이미지와 닉네임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레벨이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0445721-C4FC-31CF-76CC-1186D68FAAA4}"/>
              </a:ext>
            </a:extLst>
          </p:cNvPr>
          <p:cNvSpPr/>
          <p:nvPr/>
        </p:nvSpPr>
        <p:spPr>
          <a:xfrm flipH="1">
            <a:off x="3779292" y="2374760"/>
            <a:ext cx="1635760" cy="284480"/>
          </a:xfrm>
          <a:prstGeom prst="rightArrow">
            <a:avLst>
              <a:gd name="adj1" fmla="val 28571"/>
              <a:gd name="adj2" fmla="val 85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B7CB6BAC-7C3B-C1C2-D37D-8BD1E00464DF}"/>
              </a:ext>
            </a:extLst>
          </p:cNvPr>
          <p:cNvSpPr/>
          <p:nvPr/>
        </p:nvSpPr>
        <p:spPr>
          <a:xfrm>
            <a:off x="5181600" y="4007931"/>
            <a:ext cx="3721313" cy="1778000"/>
          </a:xfrm>
          <a:prstGeom prst="frame">
            <a:avLst>
              <a:gd name="adj1" fmla="val 55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메뉴 구성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커뮤니티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박스오피스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예매하기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게임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극장검색 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쉽게 찾아갈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C9AE225-3346-F8E6-6817-3FDACAD0959A}"/>
              </a:ext>
            </a:extLst>
          </p:cNvPr>
          <p:cNvSpPr/>
          <p:nvPr/>
        </p:nvSpPr>
        <p:spPr>
          <a:xfrm>
            <a:off x="8605520" y="4216400"/>
            <a:ext cx="772159" cy="335280"/>
          </a:xfrm>
          <a:prstGeom prst="rightArrow">
            <a:avLst>
              <a:gd name="adj1" fmla="val 28571"/>
              <a:gd name="adj2" fmla="val 85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60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47964-E360-1A65-5150-7ADC58CAB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CD8D4-5DD0-8804-071D-CEE94F08C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83" y="1896081"/>
            <a:ext cx="3797581" cy="30658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3F4B2-9101-2C96-1593-B8B4F83F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00" y="1896081"/>
            <a:ext cx="3589689" cy="318073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E87BDFD-390F-22D5-AF93-E3AD97D71753}"/>
              </a:ext>
            </a:extLst>
          </p:cNvPr>
          <p:cNvSpPr/>
          <p:nvPr/>
        </p:nvSpPr>
        <p:spPr>
          <a:xfrm>
            <a:off x="5000964" y="3535680"/>
            <a:ext cx="2091136" cy="441960"/>
          </a:xfrm>
          <a:prstGeom prst="rightArrow">
            <a:avLst>
              <a:gd name="adj1" fmla="val 50000"/>
              <a:gd name="adj2" fmla="val 913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입력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711D764-EB4A-A331-A448-3ADD996BAE37}"/>
              </a:ext>
            </a:extLst>
          </p:cNvPr>
          <p:cNvSpPr/>
          <p:nvPr/>
        </p:nvSpPr>
        <p:spPr>
          <a:xfrm>
            <a:off x="1510211" y="5076818"/>
            <a:ext cx="9269549" cy="1130942"/>
          </a:xfrm>
          <a:prstGeom prst="frame">
            <a:avLst>
              <a:gd name="adj1" fmla="val 9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각각의 값을 입력 하면 </a:t>
            </a:r>
            <a:r>
              <a:rPr lang="en-US" altLang="ko-KR" dirty="0">
                <a:solidFill>
                  <a:schemeClr val="tx1"/>
                </a:solidFill>
              </a:rPr>
              <a:t>JavaScript</a:t>
            </a:r>
            <a:r>
              <a:rPr lang="ko-KR" altLang="en-US" dirty="0">
                <a:solidFill>
                  <a:schemeClr val="tx1"/>
                </a:solidFill>
              </a:rPr>
              <a:t>함수와 </a:t>
            </a:r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호출하여 유효성 검사를 하고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닉네임</a:t>
            </a:r>
            <a:r>
              <a:rPr lang="en-US" altLang="ko-KR" dirty="0">
                <a:solidFill>
                  <a:schemeClr val="tx1"/>
                </a:solidFill>
              </a:rPr>
              <a:t>, ID, </a:t>
            </a:r>
            <a:r>
              <a:rPr lang="ko-KR" altLang="en-US" dirty="0">
                <a:solidFill>
                  <a:schemeClr val="tx1"/>
                </a:solidFill>
              </a:rPr>
              <a:t>이메일은 중복 체크를 실행한 뒤 입력한 이메일에 랜덤으로 생성된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번호를 송신하고 사용자가 해당 인증번호를 입력하면 인증 확인이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설명선: 굽은 이중선(테두리 및 강조선) 17">
            <a:extLst>
              <a:ext uri="{FF2B5EF4-FFF2-40B4-BE49-F238E27FC236}">
                <a16:creationId xmlns:a16="http://schemas.microsoft.com/office/drawing/2014/main" id="{A259062A-62F1-1BB7-E2E1-BE45EC966155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7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EE32555-5175-4A3E-A1FE-7F331063B3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16208-4006-1758-0955-14E9FC1D503F}"/>
              </a:ext>
            </a:extLst>
          </p:cNvPr>
          <p:cNvSpPr/>
          <p:nvPr/>
        </p:nvSpPr>
        <p:spPr>
          <a:xfrm>
            <a:off x="720000" y="1440000"/>
            <a:ext cx="10800000" cy="50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CDCA0B5D-0568-9DC8-CDE2-6C5945FCD4EA}"/>
              </a:ext>
            </a:extLst>
          </p:cNvPr>
          <p:cNvSpPr/>
          <p:nvPr/>
        </p:nvSpPr>
        <p:spPr>
          <a:xfrm>
            <a:off x="930780" y="1615440"/>
            <a:ext cx="10378440" cy="47244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/>
            <a:endParaRPr lang="en-US" altLang="ko-KR" sz="28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519F483B-E0A0-3D58-BFD9-36F186EE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17" y="1773630"/>
            <a:ext cx="2827163" cy="4254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091A9994-7B1C-711F-B3CB-00F59C1F1FD0}"/>
              </a:ext>
            </a:extLst>
          </p:cNvPr>
          <p:cNvSpPr/>
          <p:nvPr/>
        </p:nvSpPr>
        <p:spPr>
          <a:xfrm>
            <a:off x="4185920" y="2001520"/>
            <a:ext cx="6593840" cy="4026800"/>
          </a:xfrm>
          <a:prstGeom prst="frame">
            <a:avLst>
              <a:gd name="adj1" fmla="val 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사이드 바의 로그인 버튼을 클릭하면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로그인 페이지로 이동 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이전에 가입했던 정보를 입력하면 로그인 할 수 있고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회원가입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아이디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비밀번호 변경을 할 수 있으며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카카오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네이버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구글로그인을 지원하며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소셜 로그인을 할 경우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따로 회원가입을 하지 않아도 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설명선: 굽은 이중선(테두리 및 강조선) 10">
            <a:extLst>
              <a:ext uri="{FF2B5EF4-FFF2-40B4-BE49-F238E27FC236}">
                <a16:creationId xmlns:a16="http://schemas.microsoft.com/office/drawing/2014/main" id="{3365E4F5-541D-B0DE-AAC3-AFE4B3F522EB}"/>
              </a:ext>
            </a:extLst>
          </p:cNvPr>
          <p:cNvSpPr/>
          <p:nvPr/>
        </p:nvSpPr>
        <p:spPr>
          <a:xfrm>
            <a:off x="672000" y="378000"/>
            <a:ext cx="2939880" cy="88932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6933"/>
              <a:gd name="adj8" fmla="val -145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90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491</Words>
  <Application>Microsoft Office PowerPoint</Application>
  <PresentationFormat>와이드스크린</PresentationFormat>
  <Paragraphs>155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맑은 고딕</vt:lpstr>
      <vt:lpstr>휴먼둥근헤드라인</vt:lpstr>
      <vt:lpstr>휴먼엑스포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이용우</dc:creator>
  <cp:lastModifiedBy>이용우</cp:lastModifiedBy>
  <cp:revision>2</cp:revision>
  <dcterms:created xsi:type="dcterms:W3CDTF">2023-04-17T03:04:25Z</dcterms:created>
  <dcterms:modified xsi:type="dcterms:W3CDTF">2023-04-17T06:54:14Z</dcterms:modified>
</cp:coreProperties>
</file>